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Cabin"/>
      <p:regular r:id="rId27"/>
      <p:bold r:id="rId28"/>
      <p:italic r:id="rId29"/>
      <p:boldItalic r:id="rId30"/>
    </p:embeddedFont>
    <p:embeddedFont>
      <p:font typeface="Inter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Cabin-bold.fntdata"/><Relationship Id="rId27" Type="http://schemas.openxmlformats.org/officeDocument/2006/relationships/font" Target="fonts/Cab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b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regular.fntdata"/><Relationship Id="rId30" Type="http://schemas.openxmlformats.org/officeDocument/2006/relationships/font" Target="fonts/Cabi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Int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a37bd275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aa37bd2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aa37bd275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aa37bd2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aa37bd27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aa37bd2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a37bd275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aa37bd2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aa37bd275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aa37bd27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166147d1e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166147d1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166147d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6166147d1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b011d80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9b011d8075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1528229e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1528229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1528229ee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1528229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166147d1e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166147d1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1528229e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61528229ee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aa37bd27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aa37bd2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4052" l="0" r="0" t="4043"/>
          <a:stretch/>
        </p:blipFill>
        <p:spPr>
          <a:xfrm flipH="1">
            <a:off x="7094922" y="0"/>
            <a:ext cx="11193078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5195048" y="0"/>
            <a:ext cx="3799748" cy="10321025"/>
          </a:xfrm>
          <a:custGeom>
            <a:rect b="b" l="l" r="r" t="t"/>
            <a:pathLst>
              <a:path extrusionOk="0" h="1103880" w="406400">
                <a:moveTo>
                  <a:pt x="203200" y="0"/>
                </a:moveTo>
                <a:lnTo>
                  <a:pt x="406400" y="0"/>
                </a:lnTo>
                <a:lnTo>
                  <a:pt x="203200" y="1103880"/>
                </a:lnTo>
                <a:lnTo>
                  <a:pt x="0" y="1103880"/>
                </a:lnTo>
                <a:lnTo>
                  <a:pt x="2032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86" name="Google Shape;86;p13"/>
          <p:cNvSpPr txBox="1"/>
          <p:nvPr/>
        </p:nvSpPr>
        <p:spPr>
          <a:xfrm>
            <a:off x="1028700" y="3435490"/>
            <a:ext cx="63012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IITB - </a:t>
            </a:r>
            <a:r>
              <a:rPr b="1" lang="en-US" sz="480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Accenture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237225" y="3408900"/>
            <a:ext cx="574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79" y="347925"/>
            <a:ext cx="2930945" cy="28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944300" y="4107400"/>
            <a:ext cx="6647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00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Fine-Grained </a:t>
            </a:r>
            <a:r>
              <a:rPr b="1" lang="en-US" sz="400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Crack</a:t>
            </a:r>
            <a:endParaRPr b="1" sz="4000">
              <a:solidFill>
                <a:srgbClr val="F5655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00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b="1" lang="en-US" sz="400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etection using </a:t>
            </a:r>
            <a:endParaRPr b="1" sz="4000">
              <a:solidFill>
                <a:srgbClr val="F5655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00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Transformer Network</a:t>
            </a:r>
            <a:endParaRPr b="1" i="0" sz="4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14325" y="6226900"/>
            <a:ext cx="60243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Professors:</a:t>
            </a:r>
            <a:endParaRPr b="1" sz="27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Biplab Banerjee</a:t>
            </a:r>
            <a:endParaRPr b="1" sz="27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rtl="0" algn="l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Rajbabu Velmurugan</a:t>
            </a:r>
            <a:endParaRPr b="1" sz="27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Students:</a:t>
            </a:r>
            <a:endParaRPr b="1" sz="27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Jaideep Kotani (B.Te</a:t>
            </a:r>
            <a:r>
              <a:rPr b="1" lang="en-US" sz="2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ch.)</a:t>
            </a:r>
            <a:endParaRPr b="1" i="0" sz="2700" u="none" cap="none" strike="noStrike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Gnanendar Reddy (B.Tech.)</a:t>
            </a:r>
            <a:endParaRPr b="1" sz="27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0" marR="0" rtl="0" algn="l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Priyanka Talwar (Ph.D.)</a:t>
            </a:r>
            <a:endParaRPr b="1" sz="27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5234900" y="9462900"/>
            <a:ext cx="3053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2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14th Nov, 2023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175" y="1270377"/>
            <a:ext cx="4876800" cy="15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/>
        </p:nvSpPr>
        <p:spPr>
          <a:xfrm>
            <a:off x="0" y="0"/>
            <a:ext cx="182880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Approach to Improve CrackFormer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1142100" y="2097025"/>
            <a:ext cx="16003800" cy="6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Initial model solely relies on pixel-level detection. Our goal is to augment its accuracy and efficiency by integrating patch-level crack detection across all attention blocks</a:t>
            </a:r>
            <a:endParaRPr sz="3600">
              <a:solidFill>
                <a:srgbClr val="0126B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We introduced a binary classifier employing sigmoid activation within each attention layer</a:t>
            </a:r>
            <a:endParaRPr sz="3600">
              <a:solidFill>
                <a:srgbClr val="0126B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This classification process aids decision-making by amalgamating pixel-level outputs with patch-level analysis, expediting crack prediction and reducing training duration as a consequence</a:t>
            </a:r>
            <a:endParaRPr sz="3600">
              <a:solidFill>
                <a:srgbClr val="0126B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1028700" y="216790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Proposed CrackFormer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13150" y="-3295651"/>
            <a:ext cx="9009250" cy="1823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/>
        </p:nvSpPr>
        <p:spPr>
          <a:xfrm>
            <a:off x="1028700" y="1866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Results of Proposed CrackFormer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638" y="1287315"/>
            <a:ext cx="14418724" cy="86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/>
        </p:nvSpPr>
        <p:spPr>
          <a:xfrm>
            <a:off x="1028700" y="-10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Comparison of both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638" y="1057065"/>
            <a:ext cx="14418724" cy="8694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4668450" y="9573000"/>
            <a:ext cx="895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We </a:t>
            </a:r>
            <a:r>
              <a:rPr lang="en-US" sz="27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achieved convergence lot early than crackformer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/>
        </p:nvSpPr>
        <p:spPr>
          <a:xfrm>
            <a:off x="1028700" y="1866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Comparison of 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983600" y="9283725"/>
            <a:ext cx="1432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OIS, ODS comparison and saturation of both OIS and ODS compared along the time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925" y="1410001"/>
            <a:ext cx="15018158" cy="77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1028700" y="460540"/>
            <a:ext cx="16230600" cy="1320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i="0" lang="en-US" sz="7150" u="none" cap="none" strike="noStrike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Future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1081359" y="3204000"/>
            <a:ext cx="16125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Leverage both the loss probability from the Binary Classifier and the RCF loss from the main pipeline, reflecting the combination of the weak supervised model with the Transformer network</a:t>
            </a:r>
            <a:endParaRPr sz="3600">
              <a:solidFill>
                <a:srgbClr val="0126B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Testing will encompass a range of datasets, including different types such as pavement cracks, cracks on rocks, and more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1028700" y="460540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0" y="1664650"/>
            <a:ext cx="1828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0" y="1600200"/>
            <a:ext cx="18288000" cy="8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Rizk, Patrick, et al. "Wind turbine blade defect detection using hyperspectral imaging." Remote Sensing Applications: Society and Environment 22 (2021): 100522.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Ma, Yandy, Anthony Mannion, and Stephen O'Brien. "Application of hyperspectral imaging on aircraft damage inspection." Optical Metrology and Inspection for Industrial Applications V. Vol. 10819. SPIE, 2018.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Rizk, Patrick, et al. "Hyperspectral imaging applied for the detection of wind turbine blade damage and icing." Remote Sensing Applications: Society and Environment 18 (2020): 100291.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Rovik, Christopher Lee. Classification of in-flight fatigue cracks in aircraft structures using acoustic emission and neural networks. Embry-Riddle Aeronautical University, 1998.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Li, Hongxia, et al. "A review of deep learning methods for pixel-level crack detection." Journal of Traffic and Transportation Engineering (English Edition) (2022).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Abdellatif, Mohamed, et al. "Pavement crack detection from hyperspectral images using a novel asphalt crack index." Remote sensing 12.18 (2020): 3084.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Anderson, Michael T., et al. Assessment of crack detection in heavy-walled cast stainless steel piping welds using advanced low-frequency ultrasonic methods. No. PNNL-16292; NUREG/CR-6933. Pacific Northwest National Lab.(PNNL), Richland, WA (United States), 2007.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Liu, Huajun, et al. "Crackformer: Transformer network for fine-grained crack detection." Proceedings of the IEEE/CVF International Conference on Computer Vision. 2021.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/>
        </p:nvSpPr>
        <p:spPr>
          <a:xfrm>
            <a:off x="1162050" y="1468648"/>
            <a:ext cx="10744200" cy="7349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00"/>
              <a:buFont typeface="Arial"/>
              <a:buNone/>
            </a:pPr>
            <a:r>
              <a:rPr b="1" i="0" lang="en-US" sz="19900" u="none" cap="none" strike="noStrike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9144000" y="-34025"/>
            <a:ext cx="9397252" cy="10321025"/>
          </a:xfrm>
          <a:custGeom>
            <a:rect b="b" l="l" r="r" t="t"/>
            <a:pathLst>
              <a:path extrusionOk="0" h="1103880" w="406400">
                <a:moveTo>
                  <a:pt x="203200" y="0"/>
                </a:moveTo>
                <a:lnTo>
                  <a:pt x="406400" y="0"/>
                </a:lnTo>
                <a:lnTo>
                  <a:pt x="203200" y="1103880"/>
                </a:lnTo>
                <a:lnTo>
                  <a:pt x="0" y="1103880"/>
                </a:lnTo>
                <a:lnTo>
                  <a:pt x="20320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</p:sp>
      <p:sp>
        <p:nvSpPr>
          <p:cNvPr id="204" name="Google Shape;204;p29"/>
          <p:cNvSpPr/>
          <p:nvPr/>
        </p:nvSpPr>
        <p:spPr>
          <a:xfrm>
            <a:off x="13620750" y="-17013"/>
            <a:ext cx="9397252" cy="10321025"/>
          </a:xfrm>
          <a:custGeom>
            <a:rect b="b" l="l" r="r" t="t"/>
            <a:pathLst>
              <a:path extrusionOk="0" h="1103880" w="406400">
                <a:moveTo>
                  <a:pt x="203200" y="0"/>
                </a:moveTo>
                <a:lnTo>
                  <a:pt x="406400" y="0"/>
                </a:lnTo>
                <a:lnTo>
                  <a:pt x="203200" y="1103880"/>
                </a:lnTo>
                <a:lnTo>
                  <a:pt x="0" y="1103880"/>
                </a:lnTo>
                <a:lnTo>
                  <a:pt x="20320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75475" y="2538750"/>
            <a:ext cx="17960100" cy="7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26B4"/>
              </a:buClr>
              <a:buSzPts val="3200"/>
              <a:buFont typeface="Cabin"/>
              <a:buChar char="●"/>
            </a:pPr>
            <a:r>
              <a:rPr b="1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Wind turbine blade defect detection using hyperspectral imaging </a:t>
            </a:r>
            <a:r>
              <a:rPr b="1" baseline="30000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200"/>
              <a:buFont typeface="Cabin"/>
              <a:buChar char="●"/>
            </a:pPr>
            <a:r>
              <a:rPr b="1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Application of hyperspectral imaging on aircraft damage inspection </a:t>
            </a:r>
            <a:r>
              <a:rPr b="1" baseline="30000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200"/>
              <a:buFont typeface="Cabin"/>
              <a:buChar char="●"/>
            </a:pPr>
            <a:r>
              <a:rPr b="1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Hyperspectral imaging applied for the detection of wind turbine blade damage and icing </a:t>
            </a:r>
            <a:r>
              <a:rPr b="1" baseline="30000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200"/>
              <a:buFont typeface="Cabin"/>
              <a:buChar char="●"/>
            </a:pPr>
            <a:r>
              <a:rPr b="1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Classification of In-Flight Fatigue Cracks in Aircraft Structures using Acoustic Emission and Neural Networks </a:t>
            </a:r>
            <a:r>
              <a:rPr b="1" baseline="30000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4</a:t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Rizk, Patrick, et al. "Wind turbine blade defect detection using hyperspectral imaging." Remote Sensing Applications: Society and Environment (2021): 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Ma, Yandy, Anthony Mannion, and Stephen O'Brien. "Application of hyperspectral imaging on aircraft damage inspection." Optical Metrology and Inspection for Industrial Applications,. SPIE, 2018.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Rizk, Patrick, et al. "Hyperspectral imaging applied for the detection of wind turbine blade damage and icing." Remote Sensing Applications: Society and Environment  (2020)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Rovik, Christopher Lee. Classification of in-flight fatigue cracks in aircraft structures using acoustic emission and neural networks. Embry-Riddle Aeronautical University, 1998.</a:t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9" name="Google Shape;99;p14"/>
          <p:cNvSpPr txBox="1"/>
          <p:nvPr/>
        </p:nvSpPr>
        <p:spPr>
          <a:xfrm>
            <a:off x="1028700" y="186615"/>
            <a:ext cx="162306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69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Existing</a:t>
            </a:r>
            <a:r>
              <a:rPr b="1" lang="en-US" sz="69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 Works on Crack Detection (1 of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75475" y="2843550"/>
            <a:ext cx="17960100" cy="6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26B4"/>
              </a:buClr>
              <a:buSzPts val="3200"/>
              <a:buFont typeface="Cabin"/>
              <a:buChar char="●"/>
            </a:pPr>
            <a:r>
              <a:rPr b="1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 review of deep learning methods for pixel-level crack detection </a:t>
            </a:r>
            <a:r>
              <a:rPr b="1" baseline="30000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200"/>
              <a:buFont typeface="Cabin"/>
              <a:buChar char="●"/>
            </a:pPr>
            <a:r>
              <a:rPr b="1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Pavement Crack Detection from Hyperspectral Images Using a Novel Asphalt Crack Index</a:t>
            </a:r>
            <a:r>
              <a:rPr b="1" baseline="30000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200"/>
              <a:buFont typeface="Cabin"/>
              <a:buChar char="●"/>
            </a:pPr>
            <a:r>
              <a:rPr b="1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Assessment of Crack Detection in Heavy-Walled Cast Stainless Steel Piping Welds Using Advanced Low-Frequency Ultrasonic Methods </a:t>
            </a:r>
            <a:r>
              <a:rPr b="1" baseline="30000" lang="en-US" sz="3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5Li, Hongxia, et al. "A review of deep learning methods for pixel-level crack detection." Journal of Traffic and Transportation Engineering (English Edition) (2022).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Abdellatif, Mohamed, et al. "Pavement crack detection from hyperspectral images using a novel asphalt crack index." Remote sensing 12.18 (2020)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Anderson, Michael T., et al. Assessment of crack detection in heavy-walled cast stainless steel piping welds using advanced low-frequency ultrasonic methods.  Pacific Northwest National Lab.(PNNL), Richland, WA (United States), 2007.</a:t>
            </a:r>
            <a:endParaRPr b="1" baseline="30000" sz="3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6" name="Google Shape;106;p15"/>
          <p:cNvSpPr txBox="1"/>
          <p:nvPr/>
        </p:nvSpPr>
        <p:spPr>
          <a:xfrm>
            <a:off x="1028700" y="186615"/>
            <a:ext cx="162306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Existing Works on Crack Detection (2 of 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05850" y="2488339"/>
            <a:ext cx="17076300" cy="8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CrackFormer</a:t>
            </a:r>
            <a:r>
              <a:rPr b="1" baseline="30000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: A novel Transformer network that uses self-attention and scaling-attention mechanisms to detect fine-grained cracks from images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Self-Attention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: Self-Attention blocks with 1x1 convolution kernels and position embedding are used to extract contextual information across feature channels and spatial domains, and capture long-range interactions between crack pixels</a:t>
            </a:r>
            <a:endParaRPr/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6B4"/>
              </a:buClr>
              <a:buSzPts val="3000"/>
              <a:buFont typeface="Cabin"/>
              <a:buChar char="●"/>
            </a:pPr>
            <a:r>
              <a:rPr b="1"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Scaling-Attention</a:t>
            </a:r>
            <a:r>
              <a:rPr lang="en-US" sz="30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: for sharpening crack. Scaling-Attention blocks generate attention masks from encoder features and apply them to decoder features, which can suppress non-crack features and enhance crack crispness that sharpens cracks</a:t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Liu, Huajun, et al. "Crackformer: Transformer network for fine-grained crack detection." Proceedings of the IEEE/CVF International Conference on Computer Vision. 2021.</a:t>
            </a:r>
            <a:endParaRPr sz="22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126B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028700" y="186615"/>
            <a:ext cx="162306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Existing Works on Crack Detection (3 of 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25" y="270050"/>
            <a:ext cx="182880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Structure of the Crack Former</a:t>
            </a:r>
            <a:r>
              <a:rPr b="1" baseline="30000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00" y="2308137"/>
            <a:ext cx="17179986" cy="5670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425438" y="8916250"/>
            <a:ext cx="15437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Liu, Huajun, et al. "Crackformer: Transformer network for fine-grained crack detection." Proceedings of the IEEE/CVF International Conference on Computer Vision. 2021.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7393230" y="4096062"/>
            <a:ext cx="42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1028700" y="270040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Novelty</a:t>
            </a: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 in Crack Former</a:t>
            </a:r>
            <a:r>
              <a:rPr b="1" baseline="30000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1 </a:t>
            </a: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75" y="2352325"/>
            <a:ext cx="9544930" cy="55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2400" y="2352325"/>
            <a:ext cx="8927269" cy="558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1425438" y="8916250"/>
            <a:ext cx="15437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Liu, Huajun, et al. "Crackformer: Transformer network for fine-grained crack detection." Proceedings of the IEEE/CVF International Conference on Computer Vision. 2021.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1028700" y="533390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Metrics used in Crack Former</a:t>
            </a:r>
            <a:endParaRPr b="1" sz="7150">
              <a:solidFill>
                <a:srgbClr val="F5655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1081350" y="3204000"/>
            <a:ext cx="166317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Char char="•"/>
            </a:pPr>
            <a:r>
              <a:rPr lang="en-US" sz="36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Three different F-measure-based metrics are employed in the evaluation.</a:t>
            </a:r>
            <a:endParaRPr sz="3600">
              <a:solidFill>
                <a:srgbClr val="0126B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Char char="•"/>
            </a:pPr>
            <a:r>
              <a:rPr lang="en-US" sz="36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Optimal Image Scale (OIS):  the aggregate F-measure on the data set for the best threshold on each image</a:t>
            </a:r>
            <a:endParaRPr sz="3600">
              <a:solidFill>
                <a:srgbClr val="0126B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Optimal Dataset Scale (ODS): the best F-measure on the data set for a fixed threshold</a:t>
            </a:r>
            <a:endParaRPr sz="3600">
              <a:solidFill>
                <a:srgbClr val="0126B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Char char="•"/>
            </a:pPr>
            <a:r>
              <a:rPr lang="en-US" sz="36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Average precision (AP): is equivalent to the area under the precision-recall curve</a:t>
            </a:r>
            <a:endParaRPr sz="3600">
              <a:solidFill>
                <a:srgbClr val="0126B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2270550" y="5722227"/>
            <a:ext cx="645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05850" y="7266064"/>
            <a:ext cx="17076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The table shows the </a:t>
            </a:r>
            <a:r>
              <a:rPr lang="en-US" sz="28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comparison</a:t>
            </a:r>
            <a:r>
              <a:rPr lang="en-US" sz="2800">
                <a:solidFill>
                  <a:srgbClr val="0126B4"/>
                </a:solidFill>
                <a:latin typeface="Inter"/>
                <a:ea typeface="Inter"/>
                <a:cs typeface="Inter"/>
                <a:sym typeface="Inter"/>
              </a:rPr>
              <a:t> of metrics with various other models and the plot is precision recall of CrackLS315 dataset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028700" y="1866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Results of CrackFormer</a:t>
            </a:r>
            <a:r>
              <a:rPr b="1" baseline="30000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0" baseline="30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102" y="2655127"/>
            <a:ext cx="8038925" cy="37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4400" y="1959827"/>
            <a:ext cx="5356575" cy="51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1425438" y="8916250"/>
            <a:ext cx="15437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26B4"/>
              </a:buClr>
              <a:buSzPts val="2200"/>
              <a:buFont typeface="Cabin"/>
              <a:buAutoNum type="arabicPeriod"/>
            </a:pPr>
            <a:r>
              <a:rPr lang="en-US" sz="2200">
                <a:solidFill>
                  <a:srgbClr val="0126B4"/>
                </a:solidFill>
                <a:latin typeface="Cabin"/>
                <a:ea typeface="Cabin"/>
                <a:cs typeface="Cabin"/>
                <a:sym typeface="Cabin"/>
              </a:rPr>
              <a:t>Liu, Huajun, et al. "Crackformer: Transformer network for fine-grained crack detection." Proceedings of the IEEE/CVF International Conference on Computer Vision. 2021.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1028700" y="186615"/>
            <a:ext cx="16230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50"/>
              <a:buFont typeface="Arial"/>
              <a:buNone/>
            </a:pPr>
            <a:r>
              <a:rPr b="1" lang="en-US" sz="7150">
                <a:solidFill>
                  <a:srgbClr val="F56553"/>
                </a:solidFill>
                <a:latin typeface="Poppins"/>
                <a:ea typeface="Poppins"/>
                <a:cs typeface="Poppins"/>
                <a:sym typeface="Poppins"/>
              </a:rPr>
              <a:t>Results of CrackFormer</a:t>
            </a:r>
            <a:endParaRPr b="0" baseline="30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25" y="1287325"/>
            <a:ext cx="17853624" cy="899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